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18"/>
  </p:notesMasterIdLst>
  <p:handoutMasterIdLst>
    <p:handoutMasterId r:id="rId19"/>
  </p:handoutMasterIdLst>
  <p:sldIdLst>
    <p:sldId id="257" r:id="rId2"/>
    <p:sldId id="263" r:id="rId3"/>
    <p:sldId id="269" r:id="rId4"/>
    <p:sldId id="261" r:id="rId5"/>
    <p:sldId id="262" r:id="rId6"/>
    <p:sldId id="259" r:id="rId7"/>
    <p:sldId id="264" r:id="rId8"/>
    <p:sldId id="260" r:id="rId9"/>
    <p:sldId id="270" r:id="rId10"/>
    <p:sldId id="266" r:id="rId11"/>
    <p:sldId id="265" r:id="rId12"/>
    <p:sldId id="267" r:id="rId13"/>
    <p:sldId id="268" r:id="rId14"/>
    <p:sldId id="271" r:id="rId15"/>
    <p:sldId id="272" r:id="rId16"/>
    <p:sldId id="273" r:id="rId17"/>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2424"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1/12/2021</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1/12/2021</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11</a:t>
            </a:fld>
            <a:endParaRPr lang="en-US"/>
          </a:p>
        </p:txBody>
      </p:sp>
    </p:spTree>
    <p:extLst>
      <p:ext uri="{BB962C8B-B14F-4D97-AF65-F5344CB8AC3E}">
        <p14:creationId xmlns:p14="http://schemas.microsoft.com/office/powerpoint/2010/main" val="144388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12</a:t>
            </a:fld>
            <a:endParaRPr lang="en-US"/>
          </a:p>
        </p:txBody>
      </p:sp>
    </p:spTree>
    <p:extLst>
      <p:ext uri="{BB962C8B-B14F-4D97-AF65-F5344CB8AC3E}">
        <p14:creationId xmlns:p14="http://schemas.microsoft.com/office/powerpoint/2010/main" val="320491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13</a:t>
            </a:fld>
            <a:endParaRPr lang="en-US"/>
          </a:p>
        </p:txBody>
      </p:sp>
    </p:spTree>
    <p:extLst>
      <p:ext uri="{BB962C8B-B14F-4D97-AF65-F5344CB8AC3E}">
        <p14:creationId xmlns:p14="http://schemas.microsoft.com/office/powerpoint/2010/main" val="38487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a:t>
            </a:fld>
            <a:endParaRPr lang="en-US"/>
          </a:p>
        </p:txBody>
      </p:sp>
    </p:spTree>
    <p:extLst>
      <p:ext uri="{BB962C8B-B14F-4D97-AF65-F5344CB8AC3E}">
        <p14:creationId xmlns:p14="http://schemas.microsoft.com/office/powerpoint/2010/main" val="73205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4</a:t>
            </a:fld>
            <a:endParaRPr lang="en-US"/>
          </a:p>
        </p:txBody>
      </p:sp>
    </p:spTree>
    <p:extLst>
      <p:ext uri="{BB962C8B-B14F-4D97-AF65-F5344CB8AC3E}">
        <p14:creationId xmlns:p14="http://schemas.microsoft.com/office/powerpoint/2010/main" val="393728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5</a:t>
            </a:fld>
            <a:endParaRPr lang="en-US"/>
          </a:p>
        </p:txBody>
      </p:sp>
    </p:spTree>
    <p:extLst>
      <p:ext uri="{BB962C8B-B14F-4D97-AF65-F5344CB8AC3E}">
        <p14:creationId xmlns:p14="http://schemas.microsoft.com/office/powerpoint/2010/main" val="382289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6</a:t>
            </a:fld>
            <a:endParaRPr lang="en-US"/>
          </a:p>
        </p:txBody>
      </p:sp>
    </p:spTree>
    <p:extLst>
      <p:ext uri="{BB962C8B-B14F-4D97-AF65-F5344CB8AC3E}">
        <p14:creationId xmlns:p14="http://schemas.microsoft.com/office/powerpoint/2010/main" val="152445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7</a:t>
            </a:fld>
            <a:endParaRPr lang="en-US"/>
          </a:p>
        </p:txBody>
      </p:sp>
    </p:spTree>
    <p:extLst>
      <p:ext uri="{BB962C8B-B14F-4D97-AF65-F5344CB8AC3E}">
        <p14:creationId xmlns:p14="http://schemas.microsoft.com/office/powerpoint/2010/main" val="212442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8</a:t>
            </a:fld>
            <a:endParaRPr lang="en-US"/>
          </a:p>
        </p:txBody>
      </p:sp>
    </p:spTree>
    <p:extLst>
      <p:ext uri="{BB962C8B-B14F-4D97-AF65-F5344CB8AC3E}">
        <p14:creationId xmlns:p14="http://schemas.microsoft.com/office/powerpoint/2010/main" val="198306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3E963C-1534-4F8D-B2A7-66D81AA25953}" type="slidenum">
              <a:rPr lang="en-US" smtClean="0"/>
              <a:t>9</a:t>
            </a:fld>
            <a:endParaRPr lang="en-US"/>
          </a:p>
        </p:txBody>
      </p:sp>
    </p:spTree>
    <p:extLst>
      <p:ext uri="{BB962C8B-B14F-4D97-AF65-F5344CB8AC3E}">
        <p14:creationId xmlns:p14="http://schemas.microsoft.com/office/powerpoint/2010/main" val="131450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10</a:t>
            </a:fld>
            <a:endParaRPr lang="en-US"/>
          </a:p>
        </p:txBody>
      </p:sp>
    </p:spTree>
    <p:extLst>
      <p:ext uri="{BB962C8B-B14F-4D97-AF65-F5344CB8AC3E}">
        <p14:creationId xmlns:p14="http://schemas.microsoft.com/office/powerpoint/2010/main" val="9641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41764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96955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pPr/>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781898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pPr/>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21104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916105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pPr/>
              <a:t>1/12/2021</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931660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pPr/>
              <a:t>1/12/2021</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7702879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846691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892189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1721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48433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8797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996021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6211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513658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18900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0091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378999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pPr/>
              <a:t>1/12/2021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pic>
        <p:nvPicPr>
          <p:cNvPr id="13" name="Picture 12">
            <a:extLst>
              <a:ext uri="{FF2B5EF4-FFF2-40B4-BE49-F238E27FC236}">
                <a16:creationId xmlns:a16="http://schemas.microsoft.com/office/drawing/2014/main" id="{3D2DD2A4-1FC7-418E-9DD7-3689C815EB85}"/>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3905BCBE-530F-4D6C-9DA7-2943941F7D48}"/>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10082C1B-CDAA-4A50-B518-41732AC81AA3}"/>
              </a:ext>
            </a:extLst>
          </p:cNvPr>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DE2370A-94BC-479C-88F0-7294216475E2}"/>
              </a:ext>
            </a:extLst>
          </p:cNvPr>
          <p:cNvPicPr>
            <a:picLocks noChangeAspect="1"/>
          </p:cNvPicPr>
          <p:nvPr userDrawn="1"/>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A0E8BC5F-1ADE-4975-890C-968C12D2B4A2}"/>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14A6531-11CE-422F-81F8-DECE759C0FC4}"/>
              </a:ext>
            </a:extLst>
          </p:cNvPr>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080507"/>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hf sldNum="0" hdr="0" ftr="0" dt="0"/>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53088" y="487447"/>
            <a:ext cx="6462944" cy="3523696"/>
          </a:xfrm>
        </p:spPr>
        <p:txBody>
          <a:bodyPr/>
          <a:lstStyle/>
          <a:p>
            <a:pPr algn="l"/>
            <a:r>
              <a:rPr lang="en-US" dirty="0"/>
              <a:t>Hospital management system</a:t>
            </a:r>
          </a:p>
        </p:txBody>
      </p:sp>
      <p:sp>
        <p:nvSpPr>
          <p:cNvPr id="6" name="Subtitle 5"/>
          <p:cNvSpPr>
            <a:spLocks noGrp="1"/>
          </p:cNvSpPr>
          <p:nvPr>
            <p:ph type="subTitle" idx="1"/>
          </p:nvPr>
        </p:nvSpPr>
        <p:spPr>
          <a:xfrm>
            <a:off x="1677879" y="4608705"/>
            <a:ext cx="7048871" cy="861420"/>
          </a:xfrm>
        </p:spPr>
        <p:txBody>
          <a:bodyPr/>
          <a:lstStyle/>
          <a:p>
            <a:r>
              <a:rPr lang="en-US" cap="none" dirty="0"/>
              <a:t>Member </a:t>
            </a:r>
            <a:r>
              <a:rPr lang="en-US" cap="none" dirty="0" err="1"/>
              <a:t>team:yousef</a:t>
            </a:r>
            <a:r>
              <a:rPr lang="en-US" cap="none" dirty="0"/>
              <a:t> </a:t>
            </a:r>
            <a:r>
              <a:rPr lang="en-US" cap="none" dirty="0" err="1"/>
              <a:t>walid,wafaa</a:t>
            </a:r>
            <a:r>
              <a:rPr lang="en-US" cap="none" dirty="0"/>
              <a:t> </a:t>
            </a:r>
            <a:r>
              <a:rPr lang="en-US" cap="none" dirty="0" err="1"/>
              <a:t>mahamed</a:t>
            </a:r>
            <a:r>
              <a:rPr lang="en-US" cap="none" dirty="0"/>
              <a:t> ,</a:t>
            </a:r>
            <a:r>
              <a:rPr lang="en-US" cap="none" dirty="0" err="1"/>
              <a:t>ibrahim</a:t>
            </a:r>
            <a:r>
              <a:rPr lang="en-US" cap="none" dirty="0"/>
              <a:t> </a:t>
            </a:r>
            <a:r>
              <a:rPr lang="en-US" cap="none" dirty="0" err="1"/>
              <a:t>emam,hager</a:t>
            </a:r>
            <a:r>
              <a:rPr lang="en-US" cap="none" dirty="0"/>
              <a:t> </a:t>
            </a:r>
            <a:r>
              <a:rPr lang="en-US" cap="none" dirty="0" err="1"/>
              <a:t>hamdy,yassmen</a:t>
            </a:r>
            <a:r>
              <a:rPr lang="en-US" cap="none" dirty="0"/>
              <a:t> </a:t>
            </a:r>
            <a:r>
              <a:rPr lang="en-US" cap="none" dirty="0" err="1"/>
              <a:t>yasser</a:t>
            </a:r>
            <a:r>
              <a:rPr lang="en-US" cap="none" dirty="0"/>
              <a:t> ,</a:t>
            </a:r>
            <a:r>
              <a:rPr lang="en-US" cap="none" dirty="0" err="1"/>
              <a:t>manar</a:t>
            </a:r>
            <a:r>
              <a:rPr lang="en-US" cap="none" dirty="0"/>
              <a:t> </a:t>
            </a:r>
            <a:r>
              <a:rPr lang="en-US" cap="none" dirty="0" err="1"/>
              <a:t>elkholy</a:t>
            </a:r>
            <a:endParaRPr lang="en-US" cap="none" dirty="0"/>
          </a:p>
        </p:txBody>
      </p:sp>
      <p:sp>
        <p:nvSpPr>
          <p:cNvPr id="5" name="TextBox 4">
            <a:extLst>
              <a:ext uri="{FF2B5EF4-FFF2-40B4-BE49-F238E27FC236}">
                <a16:creationId xmlns:a16="http://schemas.microsoft.com/office/drawing/2014/main" id="{9F69B79F-EDAE-4AF9-B9A3-91EA55397333}"/>
              </a:ext>
            </a:extLst>
          </p:cNvPr>
          <p:cNvSpPr txBox="1"/>
          <p:nvPr/>
        </p:nvSpPr>
        <p:spPr>
          <a:xfrm>
            <a:off x="683581" y="5859262"/>
            <a:ext cx="3980156" cy="369332"/>
          </a:xfrm>
          <a:prstGeom prst="rect">
            <a:avLst/>
          </a:prstGeom>
          <a:noFill/>
        </p:spPr>
        <p:txBody>
          <a:bodyPr wrap="square" rtlCol="1">
            <a:spAutoFit/>
          </a:bodyPr>
          <a:lstStyle/>
          <a:p>
            <a:r>
              <a:rPr lang="en-US" dirty="0"/>
              <a:t>Supervised by </a:t>
            </a:r>
            <a:r>
              <a:rPr lang="en-US" dirty="0" err="1"/>
              <a:t>dr.mona</a:t>
            </a:r>
            <a:r>
              <a:rPr lang="en-US" dirty="0"/>
              <a:t> </a:t>
            </a:r>
            <a:r>
              <a:rPr lang="en-US" dirty="0" err="1"/>
              <a:t>mohamed</a:t>
            </a:r>
            <a:endParaRPr lang="ar-EG" dirty="0"/>
          </a:p>
        </p:txBody>
      </p:sp>
      <p:sp>
        <p:nvSpPr>
          <p:cNvPr id="7" name="TextBox 6">
            <a:extLst>
              <a:ext uri="{FF2B5EF4-FFF2-40B4-BE49-F238E27FC236}">
                <a16:creationId xmlns:a16="http://schemas.microsoft.com/office/drawing/2014/main" id="{9C7D42DD-80C6-430C-9DB2-47201644306B}"/>
              </a:ext>
            </a:extLst>
          </p:cNvPr>
          <p:cNvSpPr txBox="1"/>
          <p:nvPr/>
        </p:nvSpPr>
        <p:spPr>
          <a:xfrm>
            <a:off x="7972149" y="5950545"/>
            <a:ext cx="2787587" cy="369332"/>
          </a:xfrm>
          <a:prstGeom prst="rect">
            <a:avLst/>
          </a:prstGeom>
          <a:noFill/>
        </p:spPr>
        <p:txBody>
          <a:bodyPr wrap="square" rtlCol="1">
            <a:spAutoFit/>
          </a:bodyPr>
          <a:lstStyle/>
          <a:p>
            <a:r>
              <a:rPr lang="en-US" dirty="0" err="1"/>
              <a:t>Eng.ahmed</a:t>
            </a:r>
            <a:r>
              <a:rPr lang="en-US" dirty="0"/>
              <a:t> </a:t>
            </a:r>
            <a:r>
              <a:rPr lang="en-US" dirty="0" err="1"/>
              <a:t>tawfik</a:t>
            </a:r>
            <a:endParaRPr lang="ar-E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C4D0B-B587-4CB8-BF5A-4744860899C0}"/>
              </a:ext>
            </a:extLst>
          </p:cNvPr>
          <p:cNvPicPr>
            <a:picLocks noChangeAspect="1"/>
          </p:cNvPicPr>
          <p:nvPr/>
        </p:nvPicPr>
        <p:blipFill>
          <a:blip r:embed="rId3"/>
          <a:stretch>
            <a:fillRect/>
          </a:stretch>
        </p:blipFill>
        <p:spPr>
          <a:xfrm>
            <a:off x="0" y="2137298"/>
            <a:ext cx="7155402" cy="3335372"/>
          </a:xfrm>
          <a:prstGeom prst="rect">
            <a:avLst/>
          </a:prstGeom>
        </p:spPr>
      </p:pic>
      <p:sp>
        <p:nvSpPr>
          <p:cNvPr id="11" name="TextBox 10">
            <a:extLst>
              <a:ext uri="{FF2B5EF4-FFF2-40B4-BE49-F238E27FC236}">
                <a16:creationId xmlns:a16="http://schemas.microsoft.com/office/drawing/2014/main" id="{A656B245-77F9-4B2B-B72D-CE434D60A412}"/>
              </a:ext>
            </a:extLst>
          </p:cNvPr>
          <p:cNvSpPr txBox="1"/>
          <p:nvPr/>
        </p:nvSpPr>
        <p:spPr>
          <a:xfrm>
            <a:off x="156678" y="381741"/>
            <a:ext cx="8800892" cy="769441"/>
          </a:xfrm>
          <a:prstGeom prst="rect">
            <a:avLst/>
          </a:prstGeom>
          <a:noFill/>
        </p:spPr>
        <p:txBody>
          <a:bodyPr wrap="square" rtlCol="1">
            <a:spAutoFit/>
          </a:bodyPr>
          <a:lstStyle/>
          <a:p>
            <a:r>
              <a:rPr lang="en-US" sz="4400" dirty="0"/>
              <a:t>Delete  Patient &amp; doctor Page</a:t>
            </a:r>
          </a:p>
        </p:txBody>
      </p:sp>
      <p:sp>
        <p:nvSpPr>
          <p:cNvPr id="12" name="TextBox 11">
            <a:extLst>
              <a:ext uri="{FF2B5EF4-FFF2-40B4-BE49-F238E27FC236}">
                <a16:creationId xmlns:a16="http://schemas.microsoft.com/office/drawing/2014/main" id="{FC65F291-0765-4AA3-A38B-5808C4838FC7}"/>
              </a:ext>
            </a:extLst>
          </p:cNvPr>
          <p:cNvSpPr txBox="1"/>
          <p:nvPr/>
        </p:nvSpPr>
        <p:spPr>
          <a:xfrm>
            <a:off x="7457243" y="2770689"/>
            <a:ext cx="4554243" cy="2308324"/>
          </a:xfrm>
          <a:prstGeom prst="rect">
            <a:avLst/>
          </a:prstGeom>
          <a:noFill/>
        </p:spPr>
        <p:txBody>
          <a:bodyPr wrap="square" rtlCol="1">
            <a:spAutoFit/>
          </a:bodyPr>
          <a:lstStyle/>
          <a:p>
            <a:pPr algn="just"/>
            <a:r>
              <a:rPr lang="en-US" dirty="0">
                <a:solidFill>
                  <a:schemeClr val="accent5">
                    <a:lumMod val="60000"/>
                    <a:lumOff val="40000"/>
                  </a:schemeClr>
                </a:solidFill>
              </a:rPr>
              <a:t>In this page first we have to enter id then we have click on search then it will show all the details of that patient. If patient does not exist then it will show error message. having two buttons first one is used to delete details patient and second one is used close this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7C75FF-B592-4687-A5AA-212FBDD51062}"/>
              </a:ext>
            </a:extLst>
          </p:cNvPr>
          <p:cNvSpPr txBox="1"/>
          <p:nvPr/>
        </p:nvSpPr>
        <p:spPr>
          <a:xfrm>
            <a:off x="0" y="461638"/>
            <a:ext cx="9321555" cy="769441"/>
          </a:xfrm>
          <a:prstGeom prst="rect">
            <a:avLst/>
          </a:prstGeom>
          <a:noFill/>
        </p:spPr>
        <p:txBody>
          <a:bodyPr wrap="square" rtlCol="1">
            <a:spAutoFit/>
          </a:bodyPr>
          <a:lstStyle/>
          <a:p>
            <a:r>
              <a:rPr lang="en-US" sz="4400" dirty="0"/>
              <a:t> Add Diagnosis Information Page</a:t>
            </a:r>
            <a:endParaRPr lang="ar-EG" sz="4400" dirty="0"/>
          </a:p>
        </p:txBody>
      </p:sp>
      <p:pic>
        <p:nvPicPr>
          <p:cNvPr id="10" name="Picture 9">
            <a:extLst>
              <a:ext uri="{FF2B5EF4-FFF2-40B4-BE49-F238E27FC236}">
                <a16:creationId xmlns:a16="http://schemas.microsoft.com/office/drawing/2014/main" id="{BE265DF7-4DE1-4F0C-B18C-FF1104C155AC}"/>
              </a:ext>
            </a:extLst>
          </p:cNvPr>
          <p:cNvPicPr>
            <a:picLocks noChangeAspect="1"/>
          </p:cNvPicPr>
          <p:nvPr/>
        </p:nvPicPr>
        <p:blipFill>
          <a:blip r:embed="rId3"/>
          <a:stretch>
            <a:fillRect/>
          </a:stretch>
        </p:blipFill>
        <p:spPr>
          <a:xfrm>
            <a:off x="179459" y="1919714"/>
            <a:ext cx="7233395" cy="3486787"/>
          </a:xfrm>
          <a:prstGeom prst="rect">
            <a:avLst/>
          </a:prstGeom>
        </p:spPr>
      </p:pic>
      <p:sp>
        <p:nvSpPr>
          <p:cNvPr id="11" name="TextBox 10">
            <a:extLst>
              <a:ext uri="{FF2B5EF4-FFF2-40B4-BE49-F238E27FC236}">
                <a16:creationId xmlns:a16="http://schemas.microsoft.com/office/drawing/2014/main" id="{A430A282-9C4C-4A9B-9E49-BD3AED5B9045}"/>
              </a:ext>
            </a:extLst>
          </p:cNvPr>
          <p:cNvSpPr txBox="1"/>
          <p:nvPr/>
        </p:nvSpPr>
        <p:spPr>
          <a:xfrm>
            <a:off x="7608162" y="2084568"/>
            <a:ext cx="4332303" cy="3157078"/>
          </a:xfrm>
          <a:prstGeom prst="rect">
            <a:avLst/>
          </a:prstGeom>
          <a:noFill/>
        </p:spPr>
        <p:txBody>
          <a:bodyPr wrap="square" rtlCol="1">
            <a:spAutoFit/>
          </a:bodyPr>
          <a:lstStyle/>
          <a:p>
            <a:pPr algn="just"/>
            <a:r>
              <a:rPr lang="en-US" dirty="0">
                <a:solidFill>
                  <a:schemeClr val="accent5">
                    <a:lumMod val="60000"/>
                    <a:lumOff val="40000"/>
                  </a:schemeClr>
                </a:solidFill>
              </a:rPr>
              <a:t>In this page first we have to enter id then we have click on search then it will show all the details of that patient. If patient does not exist then it will show error message. After that we have multiple fields to get and add diagnosis information of patient in our database and having two buttons first one is used to save details and second one is used close this page.</a:t>
            </a:r>
            <a:endParaRPr lang="ar-EG" dirty="0">
              <a:solidFill>
                <a:schemeClr val="accent5">
                  <a:lumMod val="60000"/>
                  <a:lumOff val="4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00E2BF-7F19-4BB7-B48F-4EB30280DF6B}"/>
              </a:ext>
            </a:extLst>
          </p:cNvPr>
          <p:cNvSpPr txBox="1"/>
          <p:nvPr/>
        </p:nvSpPr>
        <p:spPr>
          <a:xfrm>
            <a:off x="257453" y="346229"/>
            <a:ext cx="8682360" cy="769441"/>
          </a:xfrm>
          <a:prstGeom prst="rect">
            <a:avLst/>
          </a:prstGeom>
          <a:noFill/>
        </p:spPr>
        <p:txBody>
          <a:bodyPr wrap="square" rtlCol="1">
            <a:spAutoFit/>
          </a:bodyPr>
          <a:lstStyle/>
          <a:p>
            <a:r>
              <a:rPr lang="en-US" sz="4400" dirty="0"/>
              <a:t>Full History Of The Patient Page</a:t>
            </a:r>
          </a:p>
        </p:txBody>
      </p:sp>
      <p:pic>
        <p:nvPicPr>
          <p:cNvPr id="11" name="Picture 10">
            <a:extLst>
              <a:ext uri="{FF2B5EF4-FFF2-40B4-BE49-F238E27FC236}">
                <a16:creationId xmlns:a16="http://schemas.microsoft.com/office/drawing/2014/main" id="{29EC85C7-14F5-43C8-908C-A4AFE9EC82DD}"/>
              </a:ext>
            </a:extLst>
          </p:cNvPr>
          <p:cNvPicPr>
            <a:picLocks noChangeAspect="1"/>
          </p:cNvPicPr>
          <p:nvPr/>
        </p:nvPicPr>
        <p:blipFill>
          <a:blip r:embed="rId3"/>
          <a:stretch>
            <a:fillRect/>
          </a:stretch>
        </p:blipFill>
        <p:spPr>
          <a:xfrm>
            <a:off x="127246" y="1740022"/>
            <a:ext cx="7020291" cy="3911463"/>
          </a:xfrm>
          <a:prstGeom prst="rect">
            <a:avLst/>
          </a:prstGeom>
        </p:spPr>
      </p:pic>
      <p:sp>
        <p:nvSpPr>
          <p:cNvPr id="12" name="TextBox 11">
            <a:extLst>
              <a:ext uri="{FF2B5EF4-FFF2-40B4-BE49-F238E27FC236}">
                <a16:creationId xmlns:a16="http://schemas.microsoft.com/office/drawing/2014/main" id="{6BB72200-8811-482E-BB7F-CA2AA075780F}"/>
              </a:ext>
            </a:extLst>
          </p:cNvPr>
          <p:cNvSpPr txBox="1"/>
          <p:nvPr/>
        </p:nvSpPr>
        <p:spPr>
          <a:xfrm>
            <a:off x="7359588" y="2724054"/>
            <a:ext cx="4832412" cy="1477328"/>
          </a:xfrm>
          <a:prstGeom prst="rect">
            <a:avLst/>
          </a:prstGeom>
          <a:noFill/>
        </p:spPr>
        <p:txBody>
          <a:bodyPr wrap="square" rtlCol="1">
            <a:spAutoFit/>
          </a:bodyPr>
          <a:lstStyle/>
          <a:p>
            <a:pPr algn="just"/>
            <a:r>
              <a:rPr lang="en-US" dirty="0">
                <a:solidFill>
                  <a:schemeClr val="accent5">
                    <a:lumMod val="60000"/>
                    <a:lumOff val="40000"/>
                  </a:schemeClr>
                </a:solidFill>
              </a:rPr>
              <a:t>In this page we can see all the details of the patients and diagnosis information of patients. It also have a button to close this page. And search patient button  using patient id.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2BF886-1743-4DF6-BA1D-2FE71D298D3D}"/>
              </a:ext>
            </a:extLst>
          </p:cNvPr>
          <p:cNvPicPr>
            <a:picLocks noChangeAspect="1"/>
          </p:cNvPicPr>
          <p:nvPr/>
        </p:nvPicPr>
        <p:blipFill>
          <a:blip r:embed="rId3"/>
          <a:stretch>
            <a:fillRect/>
          </a:stretch>
        </p:blipFill>
        <p:spPr>
          <a:xfrm>
            <a:off x="149057" y="1936291"/>
            <a:ext cx="7661011" cy="3736539"/>
          </a:xfrm>
          <a:prstGeom prst="rect">
            <a:avLst/>
          </a:prstGeom>
        </p:spPr>
      </p:pic>
      <p:sp>
        <p:nvSpPr>
          <p:cNvPr id="11" name="TextBox 10">
            <a:extLst>
              <a:ext uri="{FF2B5EF4-FFF2-40B4-BE49-F238E27FC236}">
                <a16:creationId xmlns:a16="http://schemas.microsoft.com/office/drawing/2014/main" id="{AA395FC5-855A-4355-8447-CD9FA10F67CB}"/>
              </a:ext>
            </a:extLst>
          </p:cNvPr>
          <p:cNvSpPr txBox="1"/>
          <p:nvPr/>
        </p:nvSpPr>
        <p:spPr>
          <a:xfrm>
            <a:off x="237833" y="230820"/>
            <a:ext cx="6931706" cy="769441"/>
          </a:xfrm>
          <a:prstGeom prst="rect">
            <a:avLst/>
          </a:prstGeom>
          <a:noFill/>
        </p:spPr>
        <p:txBody>
          <a:bodyPr wrap="none" rtlCol="1">
            <a:spAutoFit/>
          </a:bodyPr>
          <a:lstStyle/>
          <a:p>
            <a:r>
              <a:rPr lang="en-US" sz="4400" dirty="0"/>
              <a:t>Application information  </a:t>
            </a:r>
            <a:endParaRPr lang="ar-EG" sz="4400" dirty="0"/>
          </a:p>
        </p:txBody>
      </p:sp>
      <p:sp>
        <p:nvSpPr>
          <p:cNvPr id="12" name="TextBox 11">
            <a:extLst>
              <a:ext uri="{FF2B5EF4-FFF2-40B4-BE49-F238E27FC236}">
                <a16:creationId xmlns:a16="http://schemas.microsoft.com/office/drawing/2014/main" id="{B366585F-4BBF-41BA-8053-20186EF228D3}"/>
              </a:ext>
            </a:extLst>
          </p:cNvPr>
          <p:cNvSpPr txBox="1"/>
          <p:nvPr/>
        </p:nvSpPr>
        <p:spPr>
          <a:xfrm>
            <a:off x="7814214" y="2796466"/>
            <a:ext cx="4228729" cy="1477328"/>
          </a:xfrm>
          <a:prstGeom prst="rect">
            <a:avLst/>
          </a:prstGeom>
          <a:noFill/>
        </p:spPr>
        <p:txBody>
          <a:bodyPr wrap="square" rtlCol="1">
            <a:spAutoFit/>
          </a:bodyPr>
          <a:lstStyle/>
          <a:p>
            <a:pPr algn="just"/>
            <a:r>
              <a:rPr lang="en-US" dirty="0">
                <a:solidFill>
                  <a:schemeClr val="accent5">
                    <a:lumMod val="60000"/>
                    <a:lumOff val="40000"/>
                  </a:schemeClr>
                </a:solidFill>
              </a:rPr>
              <a:t>In this page we can see all the details of the patients and diagnosis information of patients. It also have a button to close this page and members of team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ED68D46-2853-439B-ABC4-08A8E1994B0D}"/>
              </a:ext>
            </a:extLst>
          </p:cNvPr>
          <p:cNvSpPr txBox="1"/>
          <p:nvPr/>
        </p:nvSpPr>
        <p:spPr>
          <a:xfrm>
            <a:off x="248574" y="195308"/>
            <a:ext cx="6229590" cy="769441"/>
          </a:xfrm>
          <a:prstGeom prst="rect">
            <a:avLst/>
          </a:prstGeom>
          <a:noFill/>
        </p:spPr>
        <p:txBody>
          <a:bodyPr wrap="none" rtlCol="1">
            <a:spAutoFit/>
          </a:bodyPr>
          <a:lstStyle/>
          <a:p>
            <a:r>
              <a:rPr lang="en-US" sz="4400" dirty="0"/>
              <a:t>Add doctor this page </a:t>
            </a:r>
            <a:endParaRPr lang="ar-EG" sz="4400" dirty="0"/>
          </a:p>
        </p:txBody>
      </p:sp>
      <p:pic>
        <p:nvPicPr>
          <p:cNvPr id="10" name="Picture 9">
            <a:extLst>
              <a:ext uri="{FF2B5EF4-FFF2-40B4-BE49-F238E27FC236}">
                <a16:creationId xmlns:a16="http://schemas.microsoft.com/office/drawing/2014/main" id="{A60BE4C4-97A2-45F8-A9DF-5BCD4DABE4C9}"/>
              </a:ext>
            </a:extLst>
          </p:cNvPr>
          <p:cNvPicPr>
            <a:picLocks noChangeAspect="1"/>
          </p:cNvPicPr>
          <p:nvPr/>
        </p:nvPicPr>
        <p:blipFill>
          <a:blip r:embed="rId2"/>
          <a:stretch>
            <a:fillRect/>
          </a:stretch>
        </p:blipFill>
        <p:spPr>
          <a:xfrm>
            <a:off x="115409" y="1640150"/>
            <a:ext cx="7684363" cy="3577700"/>
          </a:xfrm>
          <a:prstGeom prst="rect">
            <a:avLst/>
          </a:prstGeom>
        </p:spPr>
      </p:pic>
      <p:sp>
        <p:nvSpPr>
          <p:cNvPr id="11" name="TextBox 10">
            <a:extLst>
              <a:ext uri="{FF2B5EF4-FFF2-40B4-BE49-F238E27FC236}">
                <a16:creationId xmlns:a16="http://schemas.microsoft.com/office/drawing/2014/main" id="{C95B5834-8690-4074-B935-510C538CC288}"/>
              </a:ext>
            </a:extLst>
          </p:cNvPr>
          <p:cNvSpPr txBox="1"/>
          <p:nvPr/>
        </p:nvSpPr>
        <p:spPr>
          <a:xfrm>
            <a:off x="7945515" y="2175029"/>
            <a:ext cx="3994952" cy="2031325"/>
          </a:xfrm>
          <a:prstGeom prst="rect">
            <a:avLst/>
          </a:prstGeom>
          <a:noFill/>
        </p:spPr>
        <p:txBody>
          <a:bodyPr wrap="square" rtlCol="1">
            <a:spAutoFit/>
          </a:bodyPr>
          <a:lstStyle/>
          <a:p>
            <a:pPr algn="just"/>
            <a:r>
              <a:rPr lang="en-US" dirty="0">
                <a:solidFill>
                  <a:schemeClr val="accent5">
                    <a:lumMod val="60000"/>
                    <a:lumOff val="40000"/>
                  </a:schemeClr>
                </a:solidFill>
              </a:rPr>
              <a:t>In this page we have multiple fields to get details of doctor or we can say add new doctor in our database and having two buttons first one is used to save details and second one is used close this page.</a:t>
            </a:r>
          </a:p>
        </p:txBody>
      </p:sp>
    </p:spTree>
    <p:extLst>
      <p:ext uri="{BB962C8B-B14F-4D97-AF65-F5344CB8AC3E}">
        <p14:creationId xmlns:p14="http://schemas.microsoft.com/office/powerpoint/2010/main" val="9347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AB5ECA-BE5D-4DBD-AA2F-22A8D5359A71}"/>
              </a:ext>
            </a:extLst>
          </p:cNvPr>
          <p:cNvSpPr txBox="1"/>
          <p:nvPr/>
        </p:nvSpPr>
        <p:spPr>
          <a:xfrm>
            <a:off x="372863" y="319597"/>
            <a:ext cx="5000087" cy="769441"/>
          </a:xfrm>
          <a:prstGeom prst="rect">
            <a:avLst/>
          </a:prstGeom>
          <a:noFill/>
        </p:spPr>
        <p:txBody>
          <a:bodyPr wrap="none" rtlCol="1">
            <a:spAutoFit/>
          </a:bodyPr>
          <a:lstStyle/>
          <a:p>
            <a:r>
              <a:rPr lang="en-US" sz="4400" dirty="0"/>
              <a:t>Add department </a:t>
            </a:r>
            <a:endParaRPr lang="ar-EG" sz="4400" dirty="0"/>
          </a:p>
        </p:txBody>
      </p:sp>
      <p:pic>
        <p:nvPicPr>
          <p:cNvPr id="6" name="Picture 5">
            <a:extLst>
              <a:ext uri="{FF2B5EF4-FFF2-40B4-BE49-F238E27FC236}">
                <a16:creationId xmlns:a16="http://schemas.microsoft.com/office/drawing/2014/main" id="{A1CB7260-0AAD-458C-80BB-98608BD6C55B}"/>
              </a:ext>
            </a:extLst>
          </p:cNvPr>
          <p:cNvPicPr>
            <a:picLocks noChangeAspect="1"/>
          </p:cNvPicPr>
          <p:nvPr/>
        </p:nvPicPr>
        <p:blipFill>
          <a:blip r:embed="rId2"/>
          <a:stretch>
            <a:fillRect/>
          </a:stretch>
        </p:blipFill>
        <p:spPr>
          <a:xfrm>
            <a:off x="186432" y="1746051"/>
            <a:ext cx="7308225" cy="3598306"/>
          </a:xfrm>
          <a:prstGeom prst="rect">
            <a:avLst/>
          </a:prstGeom>
        </p:spPr>
      </p:pic>
      <p:sp>
        <p:nvSpPr>
          <p:cNvPr id="7" name="TextBox 6">
            <a:extLst>
              <a:ext uri="{FF2B5EF4-FFF2-40B4-BE49-F238E27FC236}">
                <a16:creationId xmlns:a16="http://schemas.microsoft.com/office/drawing/2014/main" id="{CAC8E19F-4F60-4F37-ACA5-759BBF8760B8}"/>
              </a:ext>
            </a:extLst>
          </p:cNvPr>
          <p:cNvSpPr txBox="1"/>
          <p:nvPr/>
        </p:nvSpPr>
        <p:spPr>
          <a:xfrm>
            <a:off x="7714695" y="2396971"/>
            <a:ext cx="3835154" cy="2031325"/>
          </a:xfrm>
          <a:prstGeom prst="rect">
            <a:avLst/>
          </a:prstGeom>
          <a:noFill/>
        </p:spPr>
        <p:txBody>
          <a:bodyPr wrap="square" rtlCol="1">
            <a:spAutoFit/>
          </a:bodyPr>
          <a:lstStyle/>
          <a:p>
            <a:pPr algn="just"/>
            <a:r>
              <a:rPr lang="en-US" dirty="0">
                <a:solidFill>
                  <a:schemeClr val="accent5">
                    <a:lumMod val="60000"/>
                    <a:lumOff val="40000"/>
                  </a:schemeClr>
                </a:solidFill>
              </a:rPr>
              <a:t>In this page we have multiple fields to get details of patient or we can say add new patient in our database and having two buttons first one is used to save details and second one is used close this page.</a:t>
            </a:r>
          </a:p>
        </p:txBody>
      </p:sp>
    </p:spTree>
    <p:extLst>
      <p:ext uri="{BB962C8B-B14F-4D97-AF65-F5344CB8AC3E}">
        <p14:creationId xmlns:p14="http://schemas.microsoft.com/office/powerpoint/2010/main" val="215715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BF00-9B42-4E30-B6FB-E79F40121C45}"/>
              </a:ext>
            </a:extLst>
          </p:cNvPr>
          <p:cNvSpPr>
            <a:spLocks noGrp="1"/>
          </p:cNvSpPr>
          <p:nvPr>
            <p:ph type="title"/>
          </p:nvPr>
        </p:nvSpPr>
        <p:spPr>
          <a:xfrm>
            <a:off x="1125505" y="2728757"/>
            <a:ext cx="9404723" cy="1169667"/>
          </a:xfrm>
        </p:spPr>
        <p:txBody>
          <a:bodyPr/>
          <a:lstStyle/>
          <a:p>
            <a:pPr algn="ctr"/>
            <a:r>
              <a:rPr lang="en-US" sz="6000" dirty="0">
                <a:solidFill>
                  <a:schemeClr val="accent5">
                    <a:lumMod val="60000"/>
                    <a:lumOff val="40000"/>
                  </a:schemeClr>
                </a:solidFill>
              </a:rPr>
              <a:t>Thank you </a:t>
            </a:r>
            <a:endParaRPr lang="ar-EG" sz="6000" dirty="0">
              <a:solidFill>
                <a:schemeClr val="accent5">
                  <a:lumMod val="60000"/>
                  <a:lumOff val="40000"/>
                </a:schemeClr>
              </a:solidFill>
            </a:endParaRPr>
          </a:p>
        </p:txBody>
      </p:sp>
      <p:sp>
        <p:nvSpPr>
          <p:cNvPr id="4" name="TextBox 3">
            <a:extLst>
              <a:ext uri="{FF2B5EF4-FFF2-40B4-BE49-F238E27FC236}">
                <a16:creationId xmlns:a16="http://schemas.microsoft.com/office/drawing/2014/main" id="{8D77A03E-0C35-400E-90A6-CC18D4DAB1D0}"/>
              </a:ext>
            </a:extLst>
          </p:cNvPr>
          <p:cNvSpPr txBox="1"/>
          <p:nvPr/>
        </p:nvSpPr>
        <p:spPr>
          <a:xfrm>
            <a:off x="9498634" y="6285390"/>
            <a:ext cx="2693366" cy="369332"/>
          </a:xfrm>
          <a:prstGeom prst="rect">
            <a:avLst/>
          </a:prstGeom>
          <a:noFill/>
        </p:spPr>
        <p:txBody>
          <a:bodyPr wrap="none" rtlCol="1">
            <a:spAutoFit/>
          </a:bodyPr>
          <a:lstStyle/>
          <a:p>
            <a:r>
              <a:rPr lang="en-US" dirty="0"/>
              <a:t>Type with yousef walid</a:t>
            </a:r>
            <a:endParaRPr lang="ar-EG" dirty="0"/>
          </a:p>
        </p:txBody>
      </p:sp>
    </p:spTree>
    <p:extLst>
      <p:ext uri="{BB962C8B-B14F-4D97-AF65-F5344CB8AC3E}">
        <p14:creationId xmlns:p14="http://schemas.microsoft.com/office/powerpoint/2010/main" val="225680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6" name="Content Placeholder 5"/>
          <p:cNvSpPr>
            <a:spLocks noGrp="1"/>
          </p:cNvSpPr>
          <p:nvPr>
            <p:ph idx="1"/>
          </p:nvPr>
        </p:nvSpPr>
        <p:spPr/>
        <p:txBody>
          <a:bodyPr>
            <a:normAutofit/>
          </a:bodyPr>
          <a:lstStyle/>
          <a:p>
            <a:pPr marL="0" indent="0" algn="just" rtl="0">
              <a:buNone/>
            </a:pPr>
            <a:r>
              <a:rPr lang="en-US" sz="2400" b="0" i="0" dirty="0">
                <a:solidFill>
                  <a:schemeClr val="accent5">
                    <a:lumMod val="60000"/>
                    <a:lumOff val="40000"/>
                  </a:schemeClr>
                </a:solidFill>
                <a:effectLst/>
                <a:latin typeface="Open Sans"/>
              </a:rPr>
              <a:t>Hospital management system is a computer system that helps manage the information related to health care and aids in the job completion of health care providers effectively. HMS came into the picture of hospital management as early as 1960 and have ever since been evolving and synchronizing with the technologies while modernizing healthcare facilities. In today’s world, the management of healthcare starts from the hands of the patients through their mobile phones and facilitates the needs of the patient.</a:t>
            </a:r>
            <a:r>
              <a:rPr lang="ar-EG" sz="2400" b="0" i="0" dirty="0">
                <a:solidFill>
                  <a:schemeClr val="accent5">
                    <a:lumMod val="60000"/>
                    <a:lumOff val="40000"/>
                  </a:schemeClr>
                </a:solidFill>
                <a:effectLst/>
                <a:latin typeface="Open Sans"/>
              </a:rPr>
              <a:t> </a:t>
            </a:r>
            <a:endParaRPr lang="en-US" sz="2400" dirty="0">
              <a:solidFill>
                <a:schemeClr val="accent5">
                  <a:lumMod val="60000"/>
                  <a:lumOff val="4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EFE3DC-E840-4667-A9C5-EECFEFE42E6A}"/>
              </a:ext>
            </a:extLst>
          </p:cNvPr>
          <p:cNvSpPr txBox="1"/>
          <p:nvPr/>
        </p:nvSpPr>
        <p:spPr>
          <a:xfrm>
            <a:off x="426128" y="301841"/>
            <a:ext cx="5770487" cy="769441"/>
          </a:xfrm>
          <a:prstGeom prst="rect">
            <a:avLst/>
          </a:prstGeom>
          <a:noFill/>
        </p:spPr>
        <p:txBody>
          <a:bodyPr wrap="square" rtlCol="1">
            <a:spAutoFit/>
          </a:bodyPr>
          <a:lstStyle/>
          <a:p>
            <a:r>
              <a:rPr lang="en-US" sz="4400" dirty="0"/>
              <a:t>Objective of project</a:t>
            </a:r>
            <a:endParaRPr lang="ar-EG" sz="4400" dirty="0"/>
          </a:p>
        </p:txBody>
      </p:sp>
      <p:sp>
        <p:nvSpPr>
          <p:cNvPr id="9" name="TextBox 8">
            <a:extLst>
              <a:ext uri="{FF2B5EF4-FFF2-40B4-BE49-F238E27FC236}">
                <a16:creationId xmlns:a16="http://schemas.microsoft.com/office/drawing/2014/main" id="{22EA7F3A-25B0-414F-9C8E-8AFB098E3F30}"/>
              </a:ext>
            </a:extLst>
          </p:cNvPr>
          <p:cNvSpPr txBox="1"/>
          <p:nvPr/>
        </p:nvSpPr>
        <p:spPr>
          <a:xfrm>
            <a:off x="523783" y="1358283"/>
            <a:ext cx="10227075" cy="3785652"/>
          </a:xfrm>
          <a:prstGeom prst="rect">
            <a:avLst/>
          </a:prstGeom>
          <a:noFill/>
        </p:spPr>
        <p:txBody>
          <a:bodyPr wrap="square" rtlCol="1">
            <a:spAutoFit/>
          </a:bodyPr>
          <a:lstStyle/>
          <a:p>
            <a:pPr algn="just"/>
            <a:r>
              <a:rPr lang="en-US" sz="2400" dirty="0">
                <a:solidFill>
                  <a:schemeClr val="accent5">
                    <a:lumMod val="60000"/>
                    <a:lumOff val="40000"/>
                  </a:schemeClr>
                </a:solidFill>
              </a:rPr>
              <a:t>HMS was introduced to solve the complications coming from managing all the paper works of every patient associated with the various departments of hospitalization with confidentiality. HMS provides the ability to manage all the paperwork in one place, reducing the work of staff in arranging and analyzing the paperwork of the patients. HMS does many works like:</a:t>
            </a:r>
          </a:p>
          <a:p>
            <a:pPr algn="just"/>
            <a:endParaRPr lang="en-US" sz="2400" dirty="0">
              <a:solidFill>
                <a:schemeClr val="accent5">
                  <a:lumMod val="60000"/>
                  <a:lumOff val="40000"/>
                </a:schemeClr>
              </a:solidFill>
            </a:endParaRPr>
          </a:p>
          <a:p>
            <a:pPr marL="342900" indent="-342900" algn="just">
              <a:buFont typeface="Wingdings" panose="05000000000000000000" pitchFamily="2" charset="2"/>
              <a:buChar char="§"/>
            </a:pPr>
            <a:r>
              <a:rPr lang="en-US" sz="2400" dirty="0">
                <a:solidFill>
                  <a:schemeClr val="accent5">
                    <a:lumMod val="60000"/>
                    <a:lumOff val="40000"/>
                  </a:schemeClr>
                </a:solidFill>
              </a:rPr>
              <a:t>Maintain the medical records of the patient  </a:t>
            </a:r>
          </a:p>
          <a:p>
            <a:pPr algn="just"/>
            <a:endParaRPr lang="en-US" sz="2400" dirty="0">
              <a:solidFill>
                <a:schemeClr val="accent5">
                  <a:lumMod val="60000"/>
                  <a:lumOff val="40000"/>
                </a:schemeClr>
              </a:solidFill>
            </a:endParaRPr>
          </a:p>
          <a:p>
            <a:pPr marL="342900" indent="-342900" algn="just">
              <a:buFont typeface="Wingdings" panose="05000000000000000000" pitchFamily="2" charset="2"/>
              <a:buChar char="§"/>
            </a:pPr>
            <a:r>
              <a:rPr lang="en-US" sz="2400" dirty="0">
                <a:solidFill>
                  <a:schemeClr val="accent5">
                    <a:lumMod val="60000"/>
                    <a:lumOff val="40000"/>
                  </a:schemeClr>
                </a:solidFill>
              </a:rPr>
              <a:t>Maintain the contact details of the patient</a:t>
            </a:r>
            <a:endParaRPr lang="ar-EG" sz="2400" dirty="0">
              <a:solidFill>
                <a:schemeClr val="accent5">
                  <a:lumMod val="60000"/>
                  <a:lumOff val="40000"/>
                </a:schemeClr>
              </a:solidFill>
            </a:endParaRPr>
          </a:p>
        </p:txBody>
      </p:sp>
    </p:spTree>
    <p:extLst>
      <p:ext uri="{BB962C8B-B14F-4D97-AF65-F5344CB8AC3E}">
        <p14:creationId xmlns:p14="http://schemas.microsoft.com/office/powerpoint/2010/main" val="310820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830B9D-6871-4E84-B9A6-EE1FF670F4E9}"/>
              </a:ext>
            </a:extLst>
          </p:cNvPr>
          <p:cNvSpPr txBox="1"/>
          <p:nvPr/>
        </p:nvSpPr>
        <p:spPr>
          <a:xfrm>
            <a:off x="470517" y="603682"/>
            <a:ext cx="7855035" cy="769441"/>
          </a:xfrm>
          <a:prstGeom prst="rect">
            <a:avLst/>
          </a:prstGeom>
          <a:noFill/>
        </p:spPr>
        <p:txBody>
          <a:bodyPr wrap="none" rtlCol="1">
            <a:spAutoFit/>
          </a:bodyPr>
          <a:lstStyle/>
          <a:p>
            <a:r>
              <a:rPr lang="en-US" sz="4400" dirty="0"/>
              <a:t>ER DIAGRAM and mapping </a:t>
            </a:r>
            <a:endParaRPr lang="ar-EG" sz="4400" dirty="0"/>
          </a:p>
        </p:txBody>
      </p:sp>
      <p:pic>
        <p:nvPicPr>
          <p:cNvPr id="8" name="Picture 7">
            <a:extLst>
              <a:ext uri="{FF2B5EF4-FFF2-40B4-BE49-F238E27FC236}">
                <a16:creationId xmlns:a16="http://schemas.microsoft.com/office/drawing/2014/main" id="{4BAFCB76-A244-4CF4-A64F-D2987D8DEE02}"/>
              </a:ext>
            </a:extLst>
          </p:cNvPr>
          <p:cNvPicPr>
            <a:picLocks noChangeAspect="1"/>
          </p:cNvPicPr>
          <p:nvPr/>
        </p:nvPicPr>
        <p:blipFill>
          <a:blip r:embed="rId3"/>
          <a:stretch>
            <a:fillRect/>
          </a:stretch>
        </p:blipFill>
        <p:spPr>
          <a:xfrm>
            <a:off x="639192" y="1641710"/>
            <a:ext cx="10129421" cy="46126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D04720-3019-4CFA-8676-0DCDF045F97B}"/>
              </a:ext>
            </a:extLst>
          </p:cNvPr>
          <p:cNvPicPr>
            <a:picLocks noChangeAspect="1"/>
          </p:cNvPicPr>
          <p:nvPr/>
        </p:nvPicPr>
        <p:blipFill>
          <a:blip r:embed="rId3"/>
          <a:stretch>
            <a:fillRect/>
          </a:stretch>
        </p:blipFill>
        <p:spPr>
          <a:xfrm>
            <a:off x="1020933" y="1624613"/>
            <a:ext cx="9250532" cy="42866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3F9EED-F543-4A85-BAFE-70A8485AAEBB}"/>
              </a:ext>
            </a:extLst>
          </p:cNvPr>
          <p:cNvPicPr>
            <a:picLocks noChangeAspect="1"/>
          </p:cNvPicPr>
          <p:nvPr/>
        </p:nvPicPr>
        <p:blipFill>
          <a:blip r:embed="rId3"/>
          <a:stretch>
            <a:fillRect/>
          </a:stretch>
        </p:blipFill>
        <p:spPr>
          <a:xfrm>
            <a:off x="420847" y="1435582"/>
            <a:ext cx="6281793" cy="3830471"/>
          </a:xfrm>
          <a:prstGeom prst="rect">
            <a:avLst/>
          </a:prstGeom>
        </p:spPr>
      </p:pic>
      <p:sp>
        <p:nvSpPr>
          <p:cNvPr id="8" name="TextBox 7">
            <a:extLst>
              <a:ext uri="{FF2B5EF4-FFF2-40B4-BE49-F238E27FC236}">
                <a16:creationId xmlns:a16="http://schemas.microsoft.com/office/drawing/2014/main" id="{CAEAC4BD-1BA6-423A-87BB-44F64A1658EC}"/>
              </a:ext>
            </a:extLst>
          </p:cNvPr>
          <p:cNvSpPr txBox="1"/>
          <p:nvPr/>
        </p:nvSpPr>
        <p:spPr>
          <a:xfrm>
            <a:off x="532661" y="168677"/>
            <a:ext cx="1660123" cy="727968"/>
          </a:xfrm>
          <a:prstGeom prst="rect">
            <a:avLst/>
          </a:prstGeom>
          <a:noFill/>
        </p:spPr>
        <p:txBody>
          <a:bodyPr wrap="square" rtlCol="1">
            <a:spAutoFit/>
          </a:bodyPr>
          <a:lstStyle/>
          <a:p>
            <a:r>
              <a:rPr lang="en-US" sz="4000" dirty="0"/>
              <a:t>Login</a:t>
            </a:r>
            <a:r>
              <a:rPr lang="en-US" dirty="0"/>
              <a:t> </a:t>
            </a:r>
            <a:endParaRPr lang="ar-EG" dirty="0"/>
          </a:p>
        </p:txBody>
      </p:sp>
      <p:sp>
        <p:nvSpPr>
          <p:cNvPr id="9" name="TextBox 8">
            <a:extLst>
              <a:ext uri="{FF2B5EF4-FFF2-40B4-BE49-F238E27FC236}">
                <a16:creationId xmlns:a16="http://schemas.microsoft.com/office/drawing/2014/main" id="{062AC0F3-7156-47D0-A65F-5056101621C4}"/>
              </a:ext>
            </a:extLst>
          </p:cNvPr>
          <p:cNvSpPr txBox="1"/>
          <p:nvPr/>
        </p:nvSpPr>
        <p:spPr>
          <a:xfrm>
            <a:off x="6903230" y="2057019"/>
            <a:ext cx="5288770" cy="2308324"/>
          </a:xfrm>
          <a:prstGeom prst="rect">
            <a:avLst/>
          </a:prstGeom>
          <a:noFill/>
        </p:spPr>
        <p:txBody>
          <a:bodyPr wrap="square" rtlCol="1">
            <a:spAutoFit/>
          </a:bodyPr>
          <a:lstStyle/>
          <a:p>
            <a:pPr algn="just"/>
            <a:r>
              <a:rPr lang="en-US" dirty="0">
                <a:solidFill>
                  <a:schemeClr val="accent5">
                    <a:lumMod val="60000"/>
                    <a:lumOff val="40000"/>
                  </a:schemeClr>
                </a:solidFill>
              </a:rPr>
              <a:t> Login Page:</a:t>
            </a:r>
          </a:p>
          <a:p>
            <a:pPr algn="just"/>
            <a:r>
              <a:rPr lang="en-US" dirty="0">
                <a:solidFill>
                  <a:schemeClr val="accent5">
                    <a:lumMod val="60000"/>
                    <a:lumOff val="40000"/>
                  </a:schemeClr>
                </a:solidFill>
              </a:rPr>
              <a:t>In this page we have to fields username and password. When we enter incorrect username and password it will show a popup message Incorrect Username or Password. If we enter correct username or password we will move to next page. It having one more button for exit this application.</a:t>
            </a:r>
            <a:endParaRPr lang="ar-EG" dirty="0">
              <a:solidFill>
                <a:schemeClr val="accent5">
                  <a:lumMod val="60000"/>
                  <a:lumOff val="4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23E19E-0D41-45C0-9BC9-7CB9DB8F4EC1}"/>
              </a:ext>
            </a:extLst>
          </p:cNvPr>
          <p:cNvPicPr>
            <a:picLocks noChangeAspect="1"/>
          </p:cNvPicPr>
          <p:nvPr/>
        </p:nvPicPr>
        <p:blipFill>
          <a:blip r:embed="rId3"/>
          <a:stretch>
            <a:fillRect/>
          </a:stretch>
        </p:blipFill>
        <p:spPr>
          <a:xfrm>
            <a:off x="523175" y="1743999"/>
            <a:ext cx="6950315" cy="3370001"/>
          </a:xfrm>
          <a:prstGeom prst="rect">
            <a:avLst/>
          </a:prstGeom>
        </p:spPr>
      </p:pic>
      <p:sp>
        <p:nvSpPr>
          <p:cNvPr id="10" name="TextBox 9">
            <a:extLst>
              <a:ext uri="{FF2B5EF4-FFF2-40B4-BE49-F238E27FC236}">
                <a16:creationId xmlns:a16="http://schemas.microsoft.com/office/drawing/2014/main" id="{AFBD3170-FE85-4BDE-9DB9-4EE02984C0A4}"/>
              </a:ext>
            </a:extLst>
          </p:cNvPr>
          <p:cNvSpPr txBox="1"/>
          <p:nvPr/>
        </p:nvSpPr>
        <p:spPr>
          <a:xfrm>
            <a:off x="523175" y="230819"/>
            <a:ext cx="1834156" cy="769441"/>
          </a:xfrm>
          <a:prstGeom prst="rect">
            <a:avLst/>
          </a:prstGeom>
          <a:noFill/>
        </p:spPr>
        <p:txBody>
          <a:bodyPr wrap="none" rtlCol="1">
            <a:spAutoFit/>
          </a:bodyPr>
          <a:lstStyle/>
          <a:p>
            <a:r>
              <a:rPr lang="en-US" sz="4400" dirty="0"/>
              <a:t>Home</a:t>
            </a:r>
            <a:endParaRPr lang="ar-EG" sz="4400" dirty="0"/>
          </a:p>
        </p:txBody>
      </p:sp>
      <p:sp>
        <p:nvSpPr>
          <p:cNvPr id="11" name="TextBox 10">
            <a:extLst>
              <a:ext uri="{FF2B5EF4-FFF2-40B4-BE49-F238E27FC236}">
                <a16:creationId xmlns:a16="http://schemas.microsoft.com/office/drawing/2014/main" id="{F7A1A468-5D78-4D90-830B-F492FD26D349}"/>
              </a:ext>
            </a:extLst>
          </p:cNvPr>
          <p:cNvSpPr txBox="1"/>
          <p:nvPr/>
        </p:nvSpPr>
        <p:spPr>
          <a:xfrm>
            <a:off x="7563775" y="2113261"/>
            <a:ext cx="4376692" cy="1200329"/>
          </a:xfrm>
          <a:prstGeom prst="rect">
            <a:avLst/>
          </a:prstGeom>
          <a:noFill/>
        </p:spPr>
        <p:txBody>
          <a:bodyPr wrap="square" rtlCol="1">
            <a:spAutoFit/>
          </a:bodyPr>
          <a:lstStyle/>
          <a:p>
            <a:pPr algn="just"/>
            <a:r>
              <a:rPr lang="en-US" dirty="0">
                <a:solidFill>
                  <a:schemeClr val="accent5">
                    <a:lumMod val="60000"/>
                    <a:lumOff val="40000"/>
                  </a:schemeClr>
                </a:solidFill>
              </a:rPr>
              <a:t>Home Page:</a:t>
            </a:r>
          </a:p>
          <a:p>
            <a:pPr algn="just"/>
            <a:r>
              <a:rPr lang="en-US" dirty="0">
                <a:solidFill>
                  <a:schemeClr val="accent5">
                    <a:lumMod val="60000"/>
                    <a:lumOff val="40000"/>
                  </a:schemeClr>
                </a:solidFill>
              </a:rPr>
              <a:t>After login this one is first page. In this page we have nine button and each button having different functionality .</a:t>
            </a:r>
            <a:endParaRPr lang="ar-EG" dirty="0">
              <a:solidFill>
                <a:schemeClr val="accent5">
                  <a:lumMod val="60000"/>
                  <a:lumOff val="4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762021-7644-4AB2-BE7A-7F5250816D1D}"/>
              </a:ext>
            </a:extLst>
          </p:cNvPr>
          <p:cNvPicPr>
            <a:picLocks noChangeAspect="1"/>
          </p:cNvPicPr>
          <p:nvPr/>
        </p:nvPicPr>
        <p:blipFill>
          <a:blip r:embed="rId3"/>
          <a:stretch>
            <a:fillRect/>
          </a:stretch>
        </p:blipFill>
        <p:spPr>
          <a:xfrm>
            <a:off x="177554" y="1785317"/>
            <a:ext cx="7750206" cy="3825371"/>
          </a:xfrm>
          <a:prstGeom prst="rect">
            <a:avLst/>
          </a:prstGeom>
        </p:spPr>
      </p:pic>
      <p:sp>
        <p:nvSpPr>
          <p:cNvPr id="10" name="TextBox 9">
            <a:extLst>
              <a:ext uri="{FF2B5EF4-FFF2-40B4-BE49-F238E27FC236}">
                <a16:creationId xmlns:a16="http://schemas.microsoft.com/office/drawing/2014/main" id="{090D80F4-B36F-4250-A7A2-0143B378345D}"/>
              </a:ext>
            </a:extLst>
          </p:cNvPr>
          <p:cNvSpPr txBox="1"/>
          <p:nvPr/>
        </p:nvSpPr>
        <p:spPr>
          <a:xfrm>
            <a:off x="337352" y="284086"/>
            <a:ext cx="6604986" cy="769441"/>
          </a:xfrm>
          <a:prstGeom prst="rect">
            <a:avLst/>
          </a:prstGeom>
          <a:noFill/>
        </p:spPr>
        <p:txBody>
          <a:bodyPr wrap="square" rtlCol="1">
            <a:spAutoFit/>
          </a:bodyPr>
          <a:lstStyle/>
          <a:p>
            <a:r>
              <a:rPr lang="en-US" sz="4400" dirty="0"/>
              <a:t>Add New Patient Page</a:t>
            </a:r>
            <a:endParaRPr lang="ar-EG" sz="4400" dirty="0"/>
          </a:p>
        </p:txBody>
      </p:sp>
      <p:sp>
        <p:nvSpPr>
          <p:cNvPr id="11" name="TextBox 10">
            <a:extLst>
              <a:ext uri="{FF2B5EF4-FFF2-40B4-BE49-F238E27FC236}">
                <a16:creationId xmlns:a16="http://schemas.microsoft.com/office/drawing/2014/main" id="{FBFEC1A1-0576-4227-9631-2100AF735A77}"/>
              </a:ext>
            </a:extLst>
          </p:cNvPr>
          <p:cNvSpPr txBox="1"/>
          <p:nvPr/>
        </p:nvSpPr>
        <p:spPr>
          <a:xfrm>
            <a:off x="8025414" y="2326312"/>
            <a:ext cx="3989032" cy="2585323"/>
          </a:xfrm>
          <a:prstGeom prst="rect">
            <a:avLst/>
          </a:prstGeom>
          <a:noFill/>
        </p:spPr>
        <p:txBody>
          <a:bodyPr wrap="square" rtlCol="1">
            <a:spAutoFit/>
          </a:bodyPr>
          <a:lstStyle/>
          <a:p>
            <a:pPr algn="just"/>
            <a:r>
              <a:rPr lang="en-US" dirty="0">
                <a:solidFill>
                  <a:schemeClr val="accent5">
                    <a:lumMod val="60000"/>
                    <a:lumOff val="40000"/>
                  </a:schemeClr>
                </a:solidFill>
              </a:rPr>
              <a:t>In this page we have multiple fields to get details of patient or we can say add new patient in our database and having two buttons first one is used to save details and second one is used close this page and search to get information doctor exist in this department</a:t>
            </a:r>
            <a:endParaRPr lang="ar-EG" dirty="0">
              <a:solidFill>
                <a:schemeClr val="accent5">
                  <a:lumMod val="60000"/>
                  <a:lumOff val="4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466D1F-E17F-4E73-8844-16828EC914C0}"/>
              </a:ext>
            </a:extLst>
          </p:cNvPr>
          <p:cNvSpPr txBox="1"/>
          <p:nvPr/>
        </p:nvSpPr>
        <p:spPr>
          <a:xfrm>
            <a:off x="337351" y="195309"/>
            <a:ext cx="6773662" cy="769441"/>
          </a:xfrm>
          <a:prstGeom prst="rect">
            <a:avLst/>
          </a:prstGeom>
          <a:noFill/>
        </p:spPr>
        <p:txBody>
          <a:bodyPr wrap="square" rtlCol="1">
            <a:spAutoFit/>
          </a:bodyPr>
          <a:lstStyle/>
          <a:p>
            <a:r>
              <a:rPr lang="en-US" sz="4400" dirty="0"/>
              <a:t>Update Patient Page</a:t>
            </a:r>
          </a:p>
        </p:txBody>
      </p:sp>
      <p:pic>
        <p:nvPicPr>
          <p:cNvPr id="10" name="Picture 9">
            <a:extLst>
              <a:ext uri="{FF2B5EF4-FFF2-40B4-BE49-F238E27FC236}">
                <a16:creationId xmlns:a16="http://schemas.microsoft.com/office/drawing/2014/main" id="{91221989-B8DC-40EA-AD59-8B52371C3F5E}"/>
              </a:ext>
            </a:extLst>
          </p:cNvPr>
          <p:cNvPicPr>
            <a:picLocks noChangeAspect="1"/>
          </p:cNvPicPr>
          <p:nvPr/>
        </p:nvPicPr>
        <p:blipFill>
          <a:blip r:embed="rId3"/>
          <a:stretch>
            <a:fillRect/>
          </a:stretch>
        </p:blipFill>
        <p:spPr>
          <a:xfrm>
            <a:off x="230214" y="1867825"/>
            <a:ext cx="6685492" cy="3352244"/>
          </a:xfrm>
          <a:prstGeom prst="rect">
            <a:avLst/>
          </a:prstGeom>
        </p:spPr>
      </p:pic>
      <p:sp>
        <p:nvSpPr>
          <p:cNvPr id="11" name="TextBox 10">
            <a:extLst>
              <a:ext uri="{FF2B5EF4-FFF2-40B4-BE49-F238E27FC236}">
                <a16:creationId xmlns:a16="http://schemas.microsoft.com/office/drawing/2014/main" id="{69C4F6DC-EA2F-4DF4-87A9-F0292530DF2E}"/>
              </a:ext>
            </a:extLst>
          </p:cNvPr>
          <p:cNvSpPr txBox="1"/>
          <p:nvPr/>
        </p:nvSpPr>
        <p:spPr>
          <a:xfrm>
            <a:off x="7048869" y="2112786"/>
            <a:ext cx="5143131" cy="2862322"/>
          </a:xfrm>
          <a:prstGeom prst="rect">
            <a:avLst/>
          </a:prstGeom>
          <a:noFill/>
        </p:spPr>
        <p:txBody>
          <a:bodyPr wrap="square" rtlCol="1">
            <a:spAutoFit/>
          </a:bodyPr>
          <a:lstStyle/>
          <a:p>
            <a:pPr algn="just"/>
            <a:r>
              <a:rPr lang="en-US" dirty="0">
                <a:solidFill>
                  <a:schemeClr val="accent5">
                    <a:lumMod val="60000"/>
                    <a:lumOff val="40000"/>
                  </a:schemeClr>
                </a:solidFill>
              </a:rPr>
              <a:t>In this page first we have to enter id then we have click on search then it will show all the details of that patient. If patient does not exist then it will show error message. After that we have multiple fields to get and add diagnosis information of patient in our database and having three buttons first one is used to save details and second one is used close this page. And  update doctor button to update information doctor.</a:t>
            </a:r>
          </a:p>
        </p:txBody>
      </p:sp>
    </p:spTree>
    <p:extLst>
      <p:ext uri="{BB962C8B-B14F-4D97-AF65-F5344CB8AC3E}">
        <p14:creationId xmlns:p14="http://schemas.microsoft.com/office/powerpoint/2010/main" val="2114842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166</TotalTime>
  <Words>752</Words>
  <Application>Microsoft Office PowerPoint</Application>
  <PresentationFormat>Widescreen</PresentationFormat>
  <Paragraphs>49</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vt:lpstr>
      <vt:lpstr>Open Sans</vt:lpstr>
      <vt:lpstr>Wingdings</vt:lpstr>
      <vt:lpstr>Wingdings 3</vt:lpstr>
      <vt:lpstr>Ion</vt:lpstr>
      <vt:lpstr>Hospital management system</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gousefw@gmail.com</dc:creator>
  <cp:lastModifiedBy>gousefw@gmail.com</cp:lastModifiedBy>
  <cp:revision>16</cp:revision>
  <cp:lastPrinted>2012-08-15T21:38:02Z</cp:lastPrinted>
  <dcterms:created xsi:type="dcterms:W3CDTF">2021-01-11T23:47:28Z</dcterms:created>
  <dcterms:modified xsi:type="dcterms:W3CDTF">2021-01-12T02:34:27Z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